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84" r:id="rId2"/>
    <p:sldId id="548" r:id="rId3"/>
    <p:sldId id="296" r:id="rId4"/>
    <p:sldId id="308" r:id="rId5"/>
    <p:sldId id="591" r:id="rId6"/>
    <p:sldId id="592" r:id="rId7"/>
    <p:sldId id="588" r:id="rId8"/>
    <p:sldId id="593" r:id="rId9"/>
    <p:sldId id="594" r:id="rId10"/>
    <p:sldId id="590" r:id="rId11"/>
    <p:sldId id="304" r:id="rId12"/>
    <p:sldId id="5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660"/>
  </p:normalViewPr>
  <p:slideViewPr>
    <p:cSldViewPr>
      <p:cViewPr varScale="1">
        <p:scale>
          <a:sx n="87" d="100"/>
          <a:sy n="87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295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85800"/>
            <a:ext cx="7315200" cy="50292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2400" dirty="0" smtClean="0">
                <a:solidFill>
                  <a:srgbClr val="C00000"/>
                </a:solidFill>
                <a:cs typeface="B Jadid" pitchFamily="2" charset="-78"/>
              </a:rPr>
              <a:t>توانمندسازی اجتماعی و تعامل جمعی = بهبود وضعیت سلامت جامعه</a:t>
            </a:r>
            <a:endParaRPr lang="en-US" sz="24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  <a:ln w="1079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ارتباط ناموثر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ارتباط موثر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23360" cy="4114800"/>
          </a:xfrm>
          <a:ln w="12700">
            <a:solidFill>
              <a:schemeClr val="bg1"/>
            </a:solidFill>
            <a:prstDash val="dash"/>
            <a:miter lim="800000"/>
          </a:ln>
          <a:effectLst>
            <a:innerShdw blurRad="114300">
              <a:prstClr val="black"/>
            </a:innerShdw>
          </a:effectLst>
        </p:spPr>
        <p:txBody>
          <a:bodyPr anchor="ctr">
            <a:normAutofit/>
          </a:bodyPr>
          <a:lstStyle/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باعث ایجاد سوء تفاهم می شود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منجر به نارضایتی، احساس تنهایی و تعارض در افراد خانواده و جامعه می گردد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در طول زمان می تواند اعتماد به نفس فرد را مختل کند و احساس درماندگی و در نتیجه آسیب های روان و اجتماعی ایجاد نماید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توانایی فرد برای مقابله با مشکلات زندگی را کاهش بدهد . </a:t>
            </a:r>
            <a:endParaRPr lang="en-US" sz="2200" b="1" dirty="0" smtClean="0">
              <a:cs typeface="B Compset" pitchFamily="2" charset="-78"/>
            </a:endParaRPr>
          </a:p>
          <a:p>
            <a:pPr algn="justLow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en-US" sz="2200" b="1" dirty="0" smtClean="0">
              <a:cs typeface="B Compset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63440" y="1143000"/>
            <a:ext cx="4023360" cy="4114800"/>
          </a:xfrm>
          <a:ln w="12700"/>
          <a:effectLst>
            <a:innerShdw blurRad="114300">
              <a:prstClr val="black"/>
            </a:innerShdw>
          </a:effectLst>
        </p:spPr>
        <p:txBody>
          <a:bodyPr anchor="ctr">
            <a:normAutofit/>
          </a:bodyPr>
          <a:lstStyle/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تنها وسیله ی انتقال اطلاعات بین افراد می باشد .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تنها راه نشان دادن احساسات به دیگران است . 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بهترین راه تصحیح سوء تفاهم ها است .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پیش شرط هر نوع آموزش موثر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لازمه ی رشد یک اجتماع است </a:t>
            </a:r>
            <a:endParaRPr lang="en-US" sz="2200" dirty="0" smtClean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با عث كسب و حفظ موقعيت و جايگاه افراد نزد ديگران </a:t>
            </a:r>
            <a:br>
              <a:rPr lang="fa-IR" sz="3000" b="1" dirty="0" smtClean="0">
                <a:cs typeface="B Compset" pitchFamily="2" charset="-78"/>
              </a:rPr>
            </a:br>
            <a:r>
              <a:rPr lang="fa-IR" sz="3000" b="1" dirty="0" smtClean="0">
                <a:cs typeface="B Compset" pitchFamily="2" charset="-78"/>
              </a:rPr>
              <a:t>مي شود. 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افراد به درستي و نادرستي عملكرد خود و ديگران بيشتر </a:t>
            </a:r>
            <a:br>
              <a:rPr lang="fa-IR" sz="3000" b="1" dirty="0" smtClean="0">
                <a:cs typeface="B Compset" pitchFamily="2" charset="-78"/>
              </a:rPr>
            </a:br>
            <a:r>
              <a:rPr lang="fa-IR" sz="3000" b="1" dirty="0" smtClean="0">
                <a:cs typeface="B Compset" pitchFamily="2" charset="-78"/>
              </a:rPr>
              <a:t>پي مي برند.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 باعث افزايش توانايي افراد براي مقابله با ناسازگاري ها و مشكلات زندگي مي شود.</a:t>
            </a: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آرامش روحي و امنيت رواني بيشتر افراد را فراهم مي آورد. 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 فرصتي به وجود مي آورد تا افراد چيزهاي جديدي ياد بگيرند و افق ديدشان را وسعت بخشند.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 باعث احساس مسئوليت بيشتر افراد نسبت به يكديگر مي شود. 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باعث تقويت احساس همدلي، همكاري ، هماهنگي و همفكري افراد با ديگران مي شود.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endParaRPr lang="en-US" sz="3000" b="1" dirty="0" smtClean="0">
              <a:cs typeface="B Compset" pitchFamily="2" charset="-78"/>
            </a:endParaRPr>
          </a:p>
          <a:p>
            <a:pPr algn="justLow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endParaRPr lang="en-US" sz="3000" b="1" dirty="0">
              <a:cs typeface="B Compset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C00000"/>
                </a:solidFill>
                <a:cs typeface="B Jadid" pitchFamily="2" charset="-78"/>
              </a:rPr>
              <a:t> </a:t>
            </a:r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كاركرد هاي روابط بين فردي</a:t>
            </a:r>
            <a:endParaRPr lang="en-US" sz="3600" dirty="0">
              <a:solidFill>
                <a:srgbClr val="C0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0"/>
            <a:ext cx="80772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19400" y="381000"/>
            <a:ext cx="358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itchFamily="2" charset="-78"/>
                <a:cs typeface="Microsoft Uighur" pitchFamily="2" charset="-78"/>
              </a:rPr>
              <a:t>با سپاس از توجه شما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Uighur" pitchFamily="2" charset="-78"/>
              <a:cs typeface="Microsoft Uighur" pitchFamily="2" charset="-78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7772400" cy="182976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rtl="1"/>
            <a:r>
              <a:rPr lang="fa-IR" sz="5400" b="1" dirty="0" smtClean="0">
                <a:solidFill>
                  <a:srgbClr val="C00000"/>
                </a:solidFill>
                <a:cs typeface="B Jadid" pitchFamily="2" charset="-78"/>
              </a:rPr>
              <a:t>برقراری ارتباط موثر </a:t>
            </a:r>
            <a:endParaRPr lang="en-US" sz="5400" b="1" dirty="0">
              <a:solidFill>
                <a:srgbClr val="C00000"/>
              </a:solidFill>
              <a:cs typeface="B Jadid" pitchFamily="2" charset="-78"/>
            </a:endParaRPr>
          </a:p>
        </p:txBody>
      </p:sp>
      <p:pic>
        <p:nvPicPr>
          <p:cNvPr id="5" name="Picture 4" descr="bigstockphoto_Handshake___2307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048000"/>
            <a:ext cx="2895600" cy="2971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3200400"/>
          </a:xfrm>
        </p:spPr>
        <p:txBody>
          <a:bodyPr anchor="ctr"/>
          <a:lstStyle/>
          <a:p>
            <a:pPr algn="just" rtl="1"/>
            <a:r>
              <a:rPr lang="fa-IR" sz="2400" dirty="0" smtClean="0">
                <a:cs typeface="B Compset" pitchFamily="2" charset="-78"/>
              </a:rPr>
              <a:t>ارتباط بين فردي فرايندي است كه به وسيله آن اطلاعات و احساسات خود را از طريق پيام هاي كلامي و غير كلامي با ديگران در ميان مي گذاريم . </a:t>
            </a:r>
            <a:endParaRPr lang="en-US" dirty="0">
              <a:cs typeface="B Compset" pitchFamily="2" charset="-78"/>
            </a:endParaRPr>
          </a:p>
        </p:txBody>
      </p:sp>
      <p:pic>
        <p:nvPicPr>
          <p:cNvPr id="6" name="Picture Placeholder 5" descr="stick-figure-drawing-a-to-b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661" r="8661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1800" b="1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endParaRPr lang="en-US" sz="1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800" b="1" dirty="0" smtClean="0">
                <a:solidFill>
                  <a:srgbClr val="C00000"/>
                </a:solidFill>
                <a:cs typeface="B Titr" pitchFamily="2" charset="-78"/>
              </a:rPr>
              <a:t>ارتباط عبارت است از فرایند ارسال و دریافت پیام</a:t>
            </a:r>
            <a:endParaRPr lang="en-US" sz="1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18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524000"/>
            <a:ext cx="3675888" cy="441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 عناصر کلامی </a:t>
            </a:r>
          </a:p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عناصر غیر کلامی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effectLst/>
                <a:cs typeface="B Jadid" pitchFamily="2" charset="-78"/>
              </a:rPr>
              <a:t>عناصر اصلی ارتباط </a:t>
            </a:r>
            <a:endParaRPr lang="en-US" dirty="0">
              <a:solidFill>
                <a:srgbClr val="C00000"/>
              </a:solidFill>
              <a:effectLst/>
              <a:cs typeface="B Jadid" pitchFamily="2" charset="-78"/>
            </a:endParaRPr>
          </a:p>
        </p:txBody>
      </p:sp>
      <p:pic>
        <p:nvPicPr>
          <p:cNvPr id="5" name="Picture 4" descr="bigstockphoto_Teamwork_Connection_5296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4038600" cy="4419600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4724400"/>
          </a:xfrm>
        </p:spPr>
        <p:txBody>
          <a:bodyPr anchor="ctr"/>
          <a:lstStyle/>
          <a:p>
            <a:pPr algn="ctr" rtl="1"/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شنیدن</a:t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/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گوش دادن غیر فعال</a:t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/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گوش دادن فعال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C00000"/>
                </a:solidFill>
                <a:cs typeface="B Jadid" pitchFamily="2" charset="-78"/>
              </a:rPr>
              <a:t>گوش دادن فعال </a:t>
            </a:r>
            <a:endParaRPr lang="en-US" sz="3200" dirty="0">
              <a:solidFill>
                <a:srgbClr val="C00000"/>
              </a:solidFill>
              <a:cs typeface="B Jadid" pitchFamily="2" charset="-78"/>
            </a:endParaRPr>
          </a:p>
        </p:txBody>
      </p:sp>
      <p:pic>
        <p:nvPicPr>
          <p:cNvPr id="1027" name="Picture 3" descr="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4343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روش های موثر برای گوش دادن فعال</a:t>
            </a:r>
            <a:endParaRPr lang="en-US" sz="36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7406640" cy="3810000"/>
          </a:xfrm>
        </p:spPr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 توجه به فرد مقابل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پرسیدن سوال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 بازخورد دادن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بازگو کردن 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خلاصه سازی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C00000"/>
                </a:solidFill>
                <a:cs typeface="B Jadid" pitchFamily="2" charset="-78"/>
              </a:rPr>
              <a:t>فعاليت : ارزيابي مهارت گوش دادن </a:t>
            </a:r>
            <a:endParaRPr lang="fa-IR" sz="32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000" dirty="0" smtClean="0">
                <a:cs typeface="Mitra" pitchFamily="2" charset="-78"/>
              </a:rPr>
              <a:t>برای اينکه بتوانید مهارت گوش کردن خود را ارزيابی نماييد، بهتر است به سوالات زير با هرگز – گاهي اوقات و هميشه پاسخ دهيد:</a:t>
            </a:r>
          </a:p>
          <a:p>
            <a:pPr algn="just" rtl="1">
              <a:buNone/>
            </a:pPr>
            <a:endParaRPr lang="en-US" sz="2000" dirty="0" smtClean="0">
              <a:cs typeface="Mitra" pitchFamily="2" charset="-78"/>
            </a:endParaRPr>
          </a:p>
          <a:p>
            <a:pPr algn="just" rtl="1">
              <a:buNone/>
            </a:pPr>
            <a:r>
              <a:rPr lang="fa-I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Mitra" pitchFamily="2" charset="-78"/>
              </a:rPr>
              <a:t>وقتی کسی با من  صحبت می کند:</a:t>
            </a: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کاملاً سکوت می کنم</a:t>
            </a: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به او نگاه می کنم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گاهی سرم را به نشانه اينکه متوجه حرفهايش می شوم، تکان می دهم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به حالت های هيجانی او توجه می کنم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وسط حرفهايش می پرم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به چيزهای ديگری فکر می کنم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بعد از پايان حرفهایش هيچ واکنشی نشان نمی دهم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اگر متوجه حرفهايش نشدم از او سوال می کنم</a:t>
            </a:r>
            <a:endParaRPr lang="en-US" sz="2000" dirty="0" smtClean="0">
              <a:cs typeface="Mitra" pitchFamily="2" charset="-78"/>
            </a:endParaRPr>
          </a:p>
          <a:p>
            <a:pPr algn="just" rtl="1"/>
            <a:endParaRPr lang="en-US" sz="2000" dirty="0" smtClean="0">
              <a:cs typeface="Mitra" pitchFamily="2" charset="-78"/>
            </a:endParaRPr>
          </a:p>
          <a:p>
            <a:pPr algn="just">
              <a:buNone/>
            </a:pPr>
            <a:endParaRPr lang="fa-IR" sz="2000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2800" dirty="0" smtClean="0">
                <a:solidFill>
                  <a:srgbClr val="C00000"/>
                </a:solidFill>
                <a:cs typeface="B Jadid" pitchFamily="2" charset="-78"/>
              </a:rPr>
              <a:t>توصیه هایی برای کارآمد تر کردن ارتباط کلامی </a:t>
            </a:r>
            <a:endParaRPr lang="en-US" sz="28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4023360" cy="762000"/>
          </a:xfrm>
          <a:solidFill>
            <a:schemeClr val="bg1"/>
          </a:solidFill>
          <a:ln w="1079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هنگام گوش دادن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23360" cy="640080"/>
          </a:xfrm>
          <a:solidFill>
            <a:schemeClr val="bg1"/>
          </a:solidFill>
          <a:ln w="1079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هنگام صحبت کردن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304800" y="2438400"/>
            <a:ext cx="4023360" cy="4191000"/>
          </a:xfrm>
          <a:ln w="12700">
            <a:solidFill>
              <a:schemeClr val="bg1"/>
            </a:solidFill>
            <a:prstDash val="dash"/>
            <a:miter lim="800000"/>
          </a:ln>
          <a:effectLst>
            <a:innerShdw blurRad="114300">
              <a:prstClr val="black"/>
            </a:innerShdw>
          </a:effectLst>
        </p:spPr>
        <p:txBody>
          <a:bodyPr anchor="ctr">
            <a:normAutofit/>
          </a:bodyPr>
          <a:lstStyle/>
          <a:p>
            <a:pPr algn="justLow" rt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1900" b="1" dirty="0" smtClean="0">
                <a:cs typeface="B Compset" pitchFamily="2" charset="-78"/>
              </a:rPr>
              <a:t>سوال بپرسید تا کاملاً متوجه شوید که موضوع چیست . </a:t>
            </a:r>
            <a:endParaRPr lang="en-US" sz="1900" b="1" dirty="0" smtClean="0">
              <a:cs typeface="B Compset" pitchFamily="2" charset="-78"/>
            </a:endParaRPr>
          </a:p>
          <a:p>
            <a:pPr algn="justLow" rt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1900" b="1" dirty="0" smtClean="0">
                <a:cs typeface="B Compset" pitchFamily="2" charset="-78"/>
              </a:rPr>
              <a:t>موضوعات را آن طوری که فهمیده اید خلاصه کنید . </a:t>
            </a:r>
            <a:endParaRPr lang="en-US" sz="1900" b="1" dirty="0" smtClean="0">
              <a:cs typeface="B Compset" pitchFamily="2" charset="-78"/>
            </a:endParaRPr>
          </a:p>
          <a:p>
            <a:pPr algn="justLow" rt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1900" b="1" dirty="0" smtClean="0">
                <a:cs typeface="B Compset" pitchFamily="2" charset="-78"/>
              </a:rPr>
              <a:t>گوش کنید و از قضاوت درباره آنچه که گوینده می گوید پرهیز کنید </a:t>
            </a:r>
            <a:endParaRPr lang="en-US" sz="1900" b="1" dirty="0" smtClean="0">
              <a:cs typeface="B Compset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23360" cy="4572000"/>
          </a:xfrm>
          <a:ln w="12700">
            <a:solidFill>
              <a:schemeClr val="bg1"/>
            </a:solidFill>
            <a:prstDash val="dash"/>
            <a:miter lim="800000"/>
          </a:ln>
          <a:effectLst>
            <a:innerShdw blurRad="114300">
              <a:prstClr val="black"/>
            </a:innerShdw>
          </a:effectLst>
        </p:spPr>
        <p:txBody>
          <a:bodyPr anchor="ctr">
            <a:normAutofit fontScale="85000" lnSpcReduction="10000"/>
          </a:bodyPr>
          <a:lstStyle/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مطمئن شوید که شنونده فرصت سوال کردن یا اظهار نظر کردن را دارد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سعی کنید خود را جای شنونده قرار دهید و احساسات او را در نظر بگیرید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آنچه را می خواهید بگویید، واضح بیان کنید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به شنونده نگاه کنید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مطمئن شوید که آنچه می گویید با تن صدا و زبان بدنی شما هماهنگی دارد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تن و آهنگ صدای خود را تغییر دهید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مبهم صحبت نکرده و بیان جزئیات زیاد موضوع را پیچیده نکنید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از دیدن علایم آشفتگی در شنونده غفلت نکنید </a:t>
            </a:r>
            <a:endParaRPr lang="en-US" sz="2200" b="1" dirty="0" smtClean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1170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موانع ارتباط </a:t>
            </a:r>
            <a:endParaRPr lang="en-US" sz="36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7559040" cy="4876800"/>
          </a:xfrm>
        </p:spPr>
        <p:txBody>
          <a:bodyPr anchor="ctr">
            <a:normAutofit/>
          </a:bodyPr>
          <a:lstStyle/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دستور دادن، هدایت کردن، ابلاغ کردن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اخطار، تهدید، هشدار دادن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موعظه و نصحیت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توصیه، پیشنهاد یا راه حل ارائه دادن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وادارسازی از طریق استدلال، سخنرانی یا بحث کردن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قضاوت کردن، انتقاد کردن، مخالفت کردن و مقصر شمردن دیگران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اسم روی هم گذاشتن، مسخره کردن و تحقیر کردن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تفسیر، تحلیل و تشخیص پزشکی و روانشناسی روی هم دیگر گذاشتن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وارسی، بازجویی و بازپرسی </a:t>
            </a:r>
            <a:endParaRPr lang="en-US" b="1" dirty="0" smtClean="0">
              <a:cs typeface="B Compset" pitchFamily="2" charset="-78"/>
            </a:endParaRPr>
          </a:p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پرت کردن حواس، عوض کردن صحبت و گول زدن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2341</TotalTime>
  <Words>529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B Compset</vt:lpstr>
      <vt:lpstr>B Jadid</vt:lpstr>
      <vt:lpstr>B Titr</vt:lpstr>
      <vt:lpstr>B Zar</vt:lpstr>
      <vt:lpstr>Gill Sans MT</vt:lpstr>
      <vt:lpstr>Microsoft Uighur</vt:lpstr>
      <vt:lpstr>Mitra</vt:lpstr>
      <vt:lpstr>Verdana</vt:lpstr>
      <vt:lpstr>Wingdings</vt:lpstr>
      <vt:lpstr>Wingdings 2</vt:lpstr>
      <vt:lpstr>Solstice</vt:lpstr>
      <vt:lpstr>PowerPoint Presentation</vt:lpstr>
      <vt:lpstr>برقراری ارتباط موثر </vt:lpstr>
      <vt:lpstr>ارتباط بين فردي فرايندي است كه به وسيله آن اطلاعات و احساسات خود را از طريق پيام هاي كلامي و غير كلامي با ديگران در ميان مي گذاريم . </vt:lpstr>
      <vt:lpstr>عناصر اصلی ارتباط </vt:lpstr>
      <vt:lpstr>شنیدن  گوش دادن غیر فعال  گوش دادن فعال</vt:lpstr>
      <vt:lpstr>روش های موثر برای گوش دادن فعال</vt:lpstr>
      <vt:lpstr>فعاليت : ارزيابي مهارت گوش دادن </vt:lpstr>
      <vt:lpstr>توصیه هایی برای کارآمد تر کردن ارتباط کلامی </vt:lpstr>
      <vt:lpstr>موانع ارتباط </vt:lpstr>
      <vt:lpstr>توانمندسازی اجتماعی و تعامل جمعی = بهبود وضعیت سلامت جامعه</vt:lpstr>
      <vt:lpstr> كاركرد هاي روابط بين فردي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مهارتهای زندگی</dc:title>
  <dc:creator>user</dc:creator>
  <cp:lastModifiedBy>نيك خواه بابايي ليلا</cp:lastModifiedBy>
  <cp:revision>167</cp:revision>
  <dcterms:created xsi:type="dcterms:W3CDTF">2006-08-16T00:00:00Z</dcterms:created>
  <dcterms:modified xsi:type="dcterms:W3CDTF">2022-07-11T07:15:27Z</dcterms:modified>
</cp:coreProperties>
</file>